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1"/>
  </p:notesMasterIdLst>
  <p:sldIdLst>
    <p:sldId id="338" r:id="rId2"/>
    <p:sldId id="345" r:id="rId3"/>
    <p:sldId id="274" r:id="rId4"/>
    <p:sldId id="340" r:id="rId5"/>
    <p:sldId id="339" r:id="rId6"/>
    <p:sldId id="341" r:id="rId7"/>
    <p:sldId id="343" r:id="rId8"/>
    <p:sldId id="344" r:id="rId9"/>
    <p:sldId id="318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2C0"/>
    <a:srgbClr val="0066FF"/>
    <a:srgbClr val="FF781D"/>
    <a:srgbClr val="00439B"/>
    <a:srgbClr val="FF9933"/>
    <a:srgbClr val="112D66"/>
    <a:srgbClr val="004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6433" autoAdjust="0"/>
  </p:normalViewPr>
  <p:slideViewPr>
    <p:cSldViewPr snapToGrid="0">
      <p:cViewPr varScale="1">
        <p:scale>
          <a:sx n="57" d="100"/>
          <a:sy n="57" d="100"/>
        </p:scale>
        <p:origin x="660" y="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98516-7205-4A68-971C-E63521847A03}" type="doc">
      <dgm:prSet loTypeId="urn:microsoft.com/office/officeart/2009/layout/CircleArrowProcess" loCatId="cycle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D8E72109-9E7F-45CB-B09F-EC758BBF3883}">
      <dgm:prSet custT="1"/>
      <dgm:spPr/>
      <dgm:t>
        <a:bodyPr/>
        <a:lstStyle/>
        <a:p>
          <a:pPr rtl="0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через Единый портал государственных услуг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EE48F1-6BFC-49D3-8566-2FC42D6E99BD}" type="parTrans" cxnId="{E04706BA-C9F0-4F46-83E7-11E4563CF479}">
      <dgm:prSet/>
      <dgm:spPr/>
      <dgm:t>
        <a:bodyPr/>
        <a:lstStyle/>
        <a:p>
          <a:endParaRPr lang="ru-RU"/>
        </a:p>
      </dgm:t>
    </dgm:pt>
    <dgm:pt modelId="{43033D96-BBEF-4F25-B7BE-253D79D967F8}" type="sibTrans" cxnId="{E04706BA-C9F0-4F46-83E7-11E4563CF479}">
      <dgm:prSet/>
      <dgm:spPr/>
      <dgm:t>
        <a:bodyPr/>
        <a:lstStyle/>
        <a:p>
          <a:endParaRPr lang="ru-RU"/>
        </a:p>
      </dgm:t>
    </dgm:pt>
    <dgm:pt modelId="{EF9AA2FF-9364-4001-84BA-B4A893E1DF7F}">
      <dgm:prSet custT="1"/>
      <dgm:spPr/>
      <dgm:t>
        <a:bodyPr/>
        <a:lstStyle/>
        <a:p>
          <a:pPr rtl="0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лично в отделениях РГАУ МФЦ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72BDB1-05B5-4248-8D91-25CBD732EE8A}" type="parTrans" cxnId="{1600AEAE-3669-4293-B620-67F3C6FC8342}">
      <dgm:prSet/>
      <dgm:spPr/>
      <dgm:t>
        <a:bodyPr/>
        <a:lstStyle/>
        <a:p>
          <a:endParaRPr lang="ru-RU"/>
        </a:p>
      </dgm:t>
    </dgm:pt>
    <dgm:pt modelId="{4479FF96-0D45-4F5F-87BA-D9CFC68704D8}" type="sibTrans" cxnId="{1600AEAE-3669-4293-B620-67F3C6FC8342}">
      <dgm:prSet/>
      <dgm:spPr/>
      <dgm:t>
        <a:bodyPr/>
        <a:lstStyle/>
        <a:p>
          <a:endParaRPr lang="ru-RU"/>
        </a:p>
      </dgm:t>
    </dgm:pt>
    <dgm:pt modelId="{2A041146-2801-423D-A043-2214A36ED135}">
      <dgm:prSet custT="1"/>
      <dgm:spPr/>
      <dgm:t>
        <a:bodyPr/>
        <a:lstStyle/>
        <a:p>
          <a:pPr rtl="0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лично в Фонде пенсионного и социального страхования РФ. 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7B5C9-F167-41EB-B302-0642CA12949C}" type="parTrans" cxnId="{2F5EC8BD-E4FC-49D3-A335-D811AF6A77BF}">
      <dgm:prSet/>
      <dgm:spPr/>
      <dgm:t>
        <a:bodyPr/>
        <a:lstStyle/>
        <a:p>
          <a:endParaRPr lang="ru-RU"/>
        </a:p>
      </dgm:t>
    </dgm:pt>
    <dgm:pt modelId="{0DA85647-35A3-4063-9FEE-6C8BFBAC3C69}" type="sibTrans" cxnId="{2F5EC8BD-E4FC-49D3-A335-D811AF6A77BF}">
      <dgm:prSet/>
      <dgm:spPr/>
      <dgm:t>
        <a:bodyPr/>
        <a:lstStyle/>
        <a:p>
          <a:endParaRPr lang="ru-RU"/>
        </a:p>
      </dgm:t>
    </dgm:pt>
    <dgm:pt modelId="{A907F76C-2843-4F06-B9A6-E6C4F04222EC}" type="pres">
      <dgm:prSet presAssocID="{30598516-7205-4A68-971C-E63521847A0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A78CE63-EC9F-4532-8157-214738D8EE7D}" type="pres">
      <dgm:prSet presAssocID="{D8E72109-9E7F-45CB-B09F-EC758BBF3883}" presName="Accent1" presStyleCnt="0"/>
      <dgm:spPr/>
    </dgm:pt>
    <dgm:pt modelId="{87E8A47E-AB6A-4654-BE4B-C98C6312FF62}" type="pres">
      <dgm:prSet presAssocID="{D8E72109-9E7F-45CB-B09F-EC758BBF3883}" presName="Accent" presStyleLbl="node1" presStyleIdx="0" presStyleCnt="3"/>
      <dgm:spPr/>
    </dgm:pt>
    <dgm:pt modelId="{38C0F3BB-23CF-4A3D-9153-ED3B02B7AC03}" type="pres">
      <dgm:prSet presAssocID="{D8E72109-9E7F-45CB-B09F-EC758BBF388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C6552-0339-4AA7-BAC8-794648D2843A}" type="pres">
      <dgm:prSet presAssocID="{EF9AA2FF-9364-4001-84BA-B4A893E1DF7F}" presName="Accent2" presStyleCnt="0"/>
      <dgm:spPr/>
    </dgm:pt>
    <dgm:pt modelId="{F6EC9EA4-7FD2-426C-9232-D9A175A74B56}" type="pres">
      <dgm:prSet presAssocID="{EF9AA2FF-9364-4001-84BA-B4A893E1DF7F}" presName="Accent" presStyleLbl="node1" presStyleIdx="1" presStyleCnt="3"/>
      <dgm:spPr/>
    </dgm:pt>
    <dgm:pt modelId="{7FC3D8B6-F5D9-404E-9B27-3BF011C34575}" type="pres">
      <dgm:prSet presAssocID="{EF9AA2FF-9364-4001-84BA-B4A893E1DF7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E4EC8-B284-45E8-AA24-866129634005}" type="pres">
      <dgm:prSet presAssocID="{2A041146-2801-423D-A043-2214A36ED135}" presName="Accent3" presStyleCnt="0"/>
      <dgm:spPr/>
    </dgm:pt>
    <dgm:pt modelId="{754A109C-5B71-4C58-ABED-55AE4048A407}" type="pres">
      <dgm:prSet presAssocID="{2A041146-2801-423D-A043-2214A36ED135}" presName="Accent" presStyleLbl="node1" presStyleIdx="2" presStyleCnt="3"/>
      <dgm:spPr/>
    </dgm:pt>
    <dgm:pt modelId="{768FD986-93B4-4302-B3DB-9FDB57C361D1}" type="pres">
      <dgm:prSet presAssocID="{2A041146-2801-423D-A043-2214A36ED13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642F4-959D-4867-9E51-CFDF7CB5372F}" type="presOf" srcId="{D8E72109-9E7F-45CB-B09F-EC758BBF3883}" destId="{38C0F3BB-23CF-4A3D-9153-ED3B02B7AC03}" srcOrd="0" destOrd="0" presId="urn:microsoft.com/office/officeart/2009/layout/CircleArrowProcess"/>
    <dgm:cxn modelId="{E04706BA-C9F0-4F46-83E7-11E4563CF479}" srcId="{30598516-7205-4A68-971C-E63521847A03}" destId="{D8E72109-9E7F-45CB-B09F-EC758BBF3883}" srcOrd="0" destOrd="0" parTransId="{40EE48F1-6BFC-49D3-8566-2FC42D6E99BD}" sibTransId="{43033D96-BBEF-4F25-B7BE-253D79D967F8}"/>
    <dgm:cxn modelId="{44AB475A-4CA8-45DE-BFDD-E2AC9E9766E3}" type="presOf" srcId="{30598516-7205-4A68-971C-E63521847A03}" destId="{A907F76C-2843-4F06-B9A6-E6C4F04222EC}" srcOrd="0" destOrd="0" presId="urn:microsoft.com/office/officeart/2009/layout/CircleArrowProcess"/>
    <dgm:cxn modelId="{1600AEAE-3669-4293-B620-67F3C6FC8342}" srcId="{30598516-7205-4A68-971C-E63521847A03}" destId="{EF9AA2FF-9364-4001-84BA-B4A893E1DF7F}" srcOrd="1" destOrd="0" parTransId="{3472BDB1-05B5-4248-8D91-25CBD732EE8A}" sibTransId="{4479FF96-0D45-4F5F-87BA-D9CFC68704D8}"/>
    <dgm:cxn modelId="{2F5EC8BD-E4FC-49D3-A335-D811AF6A77BF}" srcId="{30598516-7205-4A68-971C-E63521847A03}" destId="{2A041146-2801-423D-A043-2214A36ED135}" srcOrd="2" destOrd="0" parTransId="{E7B7B5C9-F167-41EB-B302-0642CA12949C}" sibTransId="{0DA85647-35A3-4063-9FEE-6C8BFBAC3C69}"/>
    <dgm:cxn modelId="{4E2C1873-0911-4887-8FC2-7F74E2840F10}" type="presOf" srcId="{EF9AA2FF-9364-4001-84BA-B4A893E1DF7F}" destId="{7FC3D8B6-F5D9-404E-9B27-3BF011C34575}" srcOrd="0" destOrd="0" presId="urn:microsoft.com/office/officeart/2009/layout/CircleArrowProcess"/>
    <dgm:cxn modelId="{6C1ABE2B-5F54-45E3-836B-8863655C2F7D}" type="presOf" srcId="{2A041146-2801-423D-A043-2214A36ED135}" destId="{768FD986-93B4-4302-B3DB-9FDB57C361D1}" srcOrd="0" destOrd="0" presId="urn:microsoft.com/office/officeart/2009/layout/CircleArrowProcess"/>
    <dgm:cxn modelId="{57BC6BD6-BAF8-4AAB-86D2-0F24D37ACA72}" type="presParOf" srcId="{A907F76C-2843-4F06-B9A6-E6C4F04222EC}" destId="{1A78CE63-EC9F-4532-8157-214738D8EE7D}" srcOrd="0" destOrd="0" presId="urn:microsoft.com/office/officeart/2009/layout/CircleArrowProcess"/>
    <dgm:cxn modelId="{56197D60-E7C6-46F4-923B-5A39C61C60A4}" type="presParOf" srcId="{1A78CE63-EC9F-4532-8157-214738D8EE7D}" destId="{87E8A47E-AB6A-4654-BE4B-C98C6312FF62}" srcOrd="0" destOrd="0" presId="urn:microsoft.com/office/officeart/2009/layout/CircleArrowProcess"/>
    <dgm:cxn modelId="{BC6289AC-4BBE-4172-96B6-FDF6D33C93F9}" type="presParOf" srcId="{A907F76C-2843-4F06-B9A6-E6C4F04222EC}" destId="{38C0F3BB-23CF-4A3D-9153-ED3B02B7AC03}" srcOrd="1" destOrd="0" presId="urn:microsoft.com/office/officeart/2009/layout/CircleArrowProcess"/>
    <dgm:cxn modelId="{58502DA4-F8B6-4451-9995-664C7505E3F9}" type="presParOf" srcId="{A907F76C-2843-4F06-B9A6-E6C4F04222EC}" destId="{B84C6552-0339-4AA7-BAC8-794648D2843A}" srcOrd="2" destOrd="0" presId="urn:microsoft.com/office/officeart/2009/layout/CircleArrowProcess"/>
    <dgm:cxn modelId="{416C9B6A-E6DC-4C5A-8E6D-DDEC66936458}" type="presParOf" srcId="{B84C6552-0339-4AA7-BAC8-794648D2843A}" destId="{F6EC9EA4-7FD2-426C-9232-D9A175A74B56}" srcOrd="0" destOrd="0" presId="urn:microsoft.com/office/officeart/2009/layout/CircleArrowProcess"/>
    <dgm:cxn modelId="{B5EE8705-DB93-4C51-AB80-F472BADDFDFC}" type="presParOf" srcId="{A907F76C-2843-4F06-B9A6-E6C4F04222EC}" destId="{7FC3D8B6-F5D9-404E-9B27-3BF011C34575}" srcOrd="3" destOrd="0" presId="urn:microsoft.com/office/officeart/2009/layout/CircleArrowProcess"/>
    <dgm:cxn modelId="{32664F0C-ADBE-470C-BB6C-9392C0E7A625}" type="presParOf" srcId="{A907F76C-2843-4F06-B9A6-E6C4F04222EC}" destId="{E8DE4EC8-B284-45E8-AA24-866129634005}" srcOrd="4" destOrd="0" presId="urn:microsoft.com/office/officeart/2009/layout/CircleArrowProcess"/>
    <dgm:cxn modelId="{A2A8F028-53BC-4B2C-AFD8-2B592B0BCBB7}" type="presParOf" srcId="{E8DE4EC8-B284-45E8-AA24-866129634005}" destId="{754A109C-5B71-4C58-ABED-55AE4048A407}" srcOrd="0" destOrd="0" presId="urn:microsoft.com/office/officeart/2009/layout/CircleArrowProcess"/>
    <dgm:cxn modelId="{C9899A9F-3888-439E-9387-98152ACB34AC}" type="presParOf" srcId="{A907F76C-2843-4F06-B9A6-E6C4F04222EC}" destId="{768FD986-93B4-4302-B3DB-9FDB57C361D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5F803-74A4-4D12-B16C-A616AE827DE2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9E09B-F3B0-4181-8986-1AB887A78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9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9E09B-F3B0-4181-8986-1AB887A7894E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2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9E09B-F3B0-4181-8986-1AB887A789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1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9E09B-F3B0-4181-8986-1AB887A7894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6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9E09B-F3B0-4181-8986-1AB887A7894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5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6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9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D061-AB04-442D-84BF-4D49CFBE490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9D061-AB04-442D-84BF-4D49CFBE4906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FBD1B-80EB-46C9-BE97-A8CFB7733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5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34622"/>
          <a:stretch/>
        </p:blipFill>
        <p:spPr>
          <a:xfrm>
            <a:off x="-10828" y="0"/>
            <a:ext cx="12202827" cy="6858000"/>
          </a:xfrm>
          <a:prstGeom prst="rect">
            <a:avLst/>
          </a:prstGeom>
        </p:spPr>
      </p:pic>
      <p:sp>
        <p:nvSpPr>
          <p:cNvPr id="18" name="Номер слайда 2"/>
          <p:cNvSpPr txBox="1">
            <a:spLocks/>
          </p:cNvSpPr>
          <p:nvPr/>
        </p:nvSpPr>
        <p:spPr>
          <a:xfrm>
            <a:off x="9347199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4280" y="3397694"/>
            <a:ext cx="5941403" cy="38594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8737" y="1270823"/>
            <a:ext cx="93208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Предоставление с </a:t>
            </a:r>
            <a:r>
              <a:rPr lang="ru-RU" sz="4000" b="1" dirty="0">
                <a:solidFill>
                  <a:schemeClr val="bg1"/>
                </a:solidFill>
              </a:rPr>
              <a:t>1 января 2023 года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е</a:t>
            </a:r>
            <a:r>
              <a:rPr lang="ru-RU" sz="4000" b="1" dirty="0" smtClean="0">
                <a:solidFill>
                  <a:schemeClr val="bg1"/>
                </a:solidFill>
              </a:rPr>
              <a:t>жемесячного пособия в связи с рождением и воспитанием ребенка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(</a:t>
            </a:r>
            <a:r>
              <a:rPr lang="ru-RU" sz="4000" b="1" dirty="0">
                <a:solidFill>
                  <a:schemeClr val="bg1"/>
                </a:solidFill>
              </a:rPr>
              <a:t>Единое пособие</a:t>
            </a:r>
            <a:r>
              <a:rPr lang="ru-RU" sz="4000" b="1" dirty="0" smtClean="0">
                <a:solidFill>
                  <a:schemeClr val="bg1"/>
                </a:solidFill>
              </a:rPr>
              <a:t>)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618429" y="18690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48578" y="8814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4378" y="3106951"/>
            <a:ext cx="4614051" cy="1425463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женщинам, вставшим на учет в медицинской организации в ранние сроки беременности (предоставляется ПФР)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74984" y="815318"/>
            <a:ext cx="4839870" cy="1854793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 в связи с рождением (усыновлением) первого (второго) ребенка (выплата на первого ребенка - через социальную защиту населения, на второго ребенка -через ПФР)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-16559"/>
            <a:ext cx="121730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меры  поддержки объединит единое пособие </a:t>
            </a:r>
            <a:endParaRPr lang="ru-RU" sz="22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9347200" y="65182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8026" y="4910066"/>
            <a:ext cx="4814519" cy="1690322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выплата семьям с детьми на каждого ребенка, рожденного после 31 декабря 2017 года третьим или последующим, в возрасте до 3 лет (предоставляется социальной защитой населения)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30880" y="866242"/>
            <a:ext cx="3582280" cy="1782131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денежная выплата на ребенка в возрасте от 3 до 7 лет включительно (предоставляется социальной  защитой населения)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4687" y="4960292"/>
            <a:ext cx="3938809" cy="1589869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на ребенка в возрасте от 8 до 17 лет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(предоставляется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ПФР)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14854" y="3102916"/>
            <a:ext cx="3663386" cy="136807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по уходу за ребенком до 1,5 лет неработающим гражданам </a:t>
            </a:r>
            <a:endParaRPr lang="ru-RU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(предоставляется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ПФР)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7860" y="609582"/>
            <a:ext cx="2707020" cy="20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2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3446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48511" y="1582683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9347199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278" y="4334177"/>
            <a:ext cx="3148137" cy="2523823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649362" y="2285528"/>
            <a:ext cx="18107" cy="1324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нутый угол 24"/>
          <p:cNvSpPr/>
          <p:nvPr/>
        </p:nvSpPr>
        <p:spPr>
          <a:xfrm>
            <a:off x="4609937" y="912562"/>
            <a:ext cx="2785470" cy="2971733"/>
          </a:xfrm>
          <a:prstGeom prst="foldedCorner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пособие будет назначаться семьям с доходом ниже 1 регионального прожиточного минимума на человека с применением комплексной оценки нуждаемости и занятости родителей (вне зависимости от очерёдности рождения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нутый угол 25"/>
          <p:cNvSpPr/>
          <p:nvPr/>
        </p:nvSpPr>
        <p:spPr>
          <a:xfrm>
            <a:off x="7048511" y="3930925"/>
            <a:ext cx="2457134" cy="2431429"/>
          </a:xfrm>
          <a:prstGeom prst="foldedCorner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азмер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пособия составит 50, 75 или 100% регионального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ПМ на детей для выплат на ребенка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0 до 17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лет.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нутый угол 26"/>
          <p:cNvSpPr/>
          <p:nvPr/>
        </p:nvSpPr>
        <p:spPr>
          <a:xfrm>
            <a:off x="83724" y="905763"/>
            <a:ext cx="2483983" cy="2978532"/>
          </a:xfrm>
          <a:prstGeom prst="foldedCorner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пособие смогут получать беременные женщины, вставшие на учет в ранние сроки, и родители детей от рождения до их 17-летия.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3637" y="79356"/>
            <a:ext cx="840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предоставления единого пособия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295544" y="3983297"/>
            <a:ext cx="2246238" cy="2379057"/>
          </a:xfrm>
          <a:prstGeom prst="foldedCorner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 единого пособия будет осуществляться по одному заявлению и по единым правилам сроком на 12 месяцев 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9437637" y="882513"/>
            <a:ext cx="2664236" cy="3001782"/>
          </a:xfrm>
          <a:prstGeom prst="foldedCorner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пособия составит 50, 75 или 100% регионального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трудоспособного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гражданина для выплат женщинам, вставшим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учет по беременности в ранние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211014"/>
            <a:ext cx="11535508" cy="64447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219" y="3212573"/>
            <a:ext cx="2877561" cy="432854"/>
          </a:xfrm>
          <a:prstGeom prst="rect">
            <a:avLst/>
          </a:prstGeom>
        </p:spPr>
      </p:pic>
      <p:sp>
        <p:nvSpPr>
          <p:cNvPr id="6" name="Номер слайда 2"/>
          <p:cNvSpPr txBox="1">
            <a:spLocks/>
          </p:cNvSpPr>
          <p:nvPr/>
        </p:nvSpPr>
        <p:spPr>
          <a:xfrm>
            <a:off x="9347199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4490"/>
            <a:ext cx="12193057" cy="685859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618429" y="18690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48578" y="8814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9280" y="2050991"/>
            <a:ext cx="4839870" cy="4688705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 по осуществлению ежемесячной выплаты в связи с рождением (усыновлением) первого ребенка с 01.01.2023 года будут осуществляться Фондом пенсионного и социального страхования РФ, и при рождении в семье первенца до 01.01.2023 года, такая семья вправе будет обратиться за предоставлением данной выплаты в Фонд пенсионного и социального страхования РФ на «сохранных» условиях (порог «нуждаемости» не должен превышать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ПМ для трудоспособного гражданина (26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рублей)),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т.е. без применения комплексной оценки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нуждаемости.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9347200" y="65182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10821" y="2119357"/>
            <a:ext cx="4866357" cy="4620339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рождении в семье третьего и последующих детей до 01.01.2023 года, такие семьи вправе обратиться за предоставлением ежемесячной денежной выплаты семьям с детьми на каждого ребенка, рожденного после 31 декабря 2017 года третьим или последующим, в возрасте до 3 лет в учреждения социальной поддержки населения по месту жительства на «сохранных» условиях вплоть до достижениям таким ребенком возраста 3 лет (порог «нуждаемости» не должен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превышать 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ПМ для трудоспособного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гражданина  (26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рублей)),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т.е. без применения комплексной оценки нуждаемости.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9437" y="18262"/>
            <a:ext cx="9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Важно знать</a:t>
            </a:r>
            <a:endParaRPr lang="ru-RU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981" y="467874"/>
            <a:ext cx="119657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введении 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пособия предусматривается переходный период.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Семьи, где дети родились до 31 декабря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2022 года включительно, могут выбрать – сохранить прежние выплаты или перейти на новое пособие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Ранее назначенные меры социальной поддержки (их 6, которые объединяет в себе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пособие) будут выплачиваться до конца срока назначения в прежнем размере. По желанию можно перейти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пособие.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537" y="2277690"/>
            <a:ext cx="4486898" cy="44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7980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83851" y="80933"/>
            <a:ext cx="486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применения переходных норм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593900"/>
            <a:ext cx="12179807" cy="62641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Пример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</a:p>
          <a:p>
            <a:pPr marL="0" indent="0" algn="ctr">
              <a:buNone/>
            </a:pPr>
            <a:r>
              <a:rPr lang="ru-RU" sz="1800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семье трое детей в возрасте до 3 лет. Семья получает ежемесячную выплату на первого ребенка, на второго ребенка из материнского капитала, и на третьего ребенка в соответствии с нормативным актом региона.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Семья может воспользоваться сохранной нормой в отношении первого и третьего ребенка и продолжить получать эти выплаты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Одновременно семья может прекратить получать выплату на второго ребенка из средств материнского капитала и обратиться за назначением единого пособия в отношении только одного из детей (второго).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При этом семья сможет обратиться за дополнительной выплатой из материнского капитала на второго ребенка, но не сможет получать ее на первого и третьего детей.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Пример 2:</a:t>
            </a:r>
          </a:p>
          <a:p>
            <a:pPr marL="0" indent="0" algn="ctr">
              <a:buNone/>
            </a:pPr>
            <a:r>
              <a:rPr lang="ru-RU" sz="1600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семье первый ребенок родился в декабре 2022 года. Семья состоит из 3 человек (мама, папа и ребенок). Среднедушевой доход семьи составляет менее 1 ПМ. Мама не работает.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Семья может воспользоваться сохранной нормой: обратиться в Фонд пенсионного и социального страхования РФ за назначением ежемесячного пособия по уходу за ребенком до 1,5 лет для неработающих родителей (размер в 2022 г. – 7677 рублей)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Семья может обратиться в Фонд пенсионного и социального страхования РФ за назначением ежемесячной выплаты в связи с рождением первого ребенка (размер – 11 747 рублей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Совокупный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объем поддержки составит в среднем 21677 рублей.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этом семья не сможет обратиться за выплатой из материнского капитала, так как условия назначения и размер этих выплат одинаков и фактически это одна и та же выплата.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9347199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79809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117" y="307730"/>
            <a:ext cx="12091884" cy="588205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семье родился первый ребенок в ночь с 31.12.2022 на 1.01.2023.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Семья сможет воспользоваться сохранной нормой и выбрать получать поддержку по «старым» нормам или подать заявление на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пособие в случае, если в свидетельстве о рождении указана дата рождения – 31.12.2022. 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Пример 4: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семье третий ребенок родился в марте 2021 года. Старшим детям 5 и 9 лет. Семья состоит из 5 человек (мама, папа и 3 ребенка). Среднедушевой доход семьи составляет менее 1 ПМ. Мама не работает.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Семья получает ежемесячные выплаты на старших детей (Выплаты на старших детей назначены до июня 2023 года):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размере 100% ПМ на ребенка в возрасте 5 лет (в РБ –11 747 рублей);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размере 50% ПМ на ребенка в возрасте 9 лет (в РБ  – 5 873,5 рублей).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Семья может воспользоваться сохранной нормой на одного из детей: 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обратиться в Фонд пенсионного и социального страхования РФ за назначением ежемесячного пособия по уходу за ребенком до 1,5 лет для неработающих родителей (размер в 2022 г. –7677 рублей) и обратиться за назначением ежемесячной выплаты в связи с рождением третьего ребенка в учреждения социальной поддержки населения (в РБ -  11747 рублей). 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 этом старшие дети продолжают получать ранее назначенные выплаты, а в последующем перейдут на получение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единого пособия.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76952" y="0"/>
            <a:ext cx="486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применения переходных норм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9347199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79809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259" y="593900"/>
            <a:ext cx="12095285" cy="62641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Беременная 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женщина получает пособие в размере 50% ПМ для трудоспособного населения. Пособие назначено в ноябре 2022 года. Планируемая дата родов приходится на апрель 2023 года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Женщина может обратиться в январе 2023 года за назначением универсального пособия с целью увеличения размера пособия до 100% ПМ для трудоспособного населения.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6:</a:t>
            </a:r>
            <a:endParaRPr lang="ru-RU" sz="2000" dirty="0" smtClean="0">
              <a:solidFill>
                <a:srgbClr val="92D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 algn="ctr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Семья 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2 детьми (1 год и 5 лет). Среднедушевой доход семьи составляет менее 1 ПМ.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Мама 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аботает. Семья 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получает ежемесячную выплату на старшего ребенка (выплата на детей от 3 до 7 лет включительно) в размере 100% ПМ (в РБ – 11 747 рублей).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Семья может обратиться за назначением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пособия на каждого ребенка в размере 1 ПМ (всего 23 494 рублей) и дополнительно, при необходимости, обратиться за выплатой из материнского капитала.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32159" y="112284"/>
            <a:ext cx="486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применения переходных норм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9347199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34550"/>
          <a:stretch/>
        </p:blipFill>
        <p:spPr>
          <a:xfrm>
            <a:off x="10829" y="0"/>
            <a:ext cx="12181171" cy="6858000"/>
          </a:xfrm>
          <a:prstGeom prst="rect">
            <a:avLst/>
          </a:prstGeom>
        </p:spPr>
      </p:pic>
      <p:sp>
        <p:nvSpPr>
          <p:cNvPr id="18" name="Номер слайда 2"/>
          <p:cNvSpPr txBox="1">
            <a:spLocks/>
          </p:cNvSpPr>
          <p:nvPr/>
        </p:nvSpPr>
        <p:spPr>
          <a:xfrm>
            <a:off x="9347199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72142" y="326405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обращения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7093" y="1432447"/>
            <a:ext cx="7152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Заявление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пособие можно будет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начиная с 1 января 2023 года 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623249446"/>
              </p:ext>
            </p:extLst>
          </p:nvPr>
        </p:nvGraphicFramePr>
        <p:xfrm>
          <a:off x="7440009" y="-172759"/>
          <a:ext cx="4751990" cy="6848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3446" y="4274630"/>
            <a:ext cx="76873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консультативной помощи граждане могут позвонить по телефону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контакт-центра по номеру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8-800-600-00-00, либо задать вопросы в официальных социальных сетях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пенсионного и социального страхования РФ либо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обратиться в любую клиентскую службу фонда.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/>
          <a:srcRect b="31470"/>
          <a:stretch/>
        </p:blipFill>
        <p:spPr>
          <a:xfrm>
            <a:off x="3186427" y="2642014"/>
            <a:ext cx="1085715" cy="11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4170</TotalTime>
  <Words>1254</Words>
  <Application>Microsoft Office PowerPoint</Application>
  <PresentationFormat>Широкоэкранный</PresentationFormat>
  <Paragraphs>81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Microsoft YaHei UI</vt:lpstr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Koleso_pc</dc:creator>
  <cp:lastModifiedBy>АЛЁНА</cp:lastModifiedBy>
  <cp:revision>416</cp:revision>
  <cp:lastPrinted>2022-11-29T10:30:29Z</cp:lastPrinted>
  <dcterms:created xsi:type="dcterms:W3CDTF">2020-06-22T12:53:02Z</dcterms:created>
  <dcterms:modified xsi:type="dcterms:W3CDTF">2022-12-12T04:20:06Z</dcterms:modified>
</cp:coreProperties>
</file>